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embedTrueTypeFonts="1" autoCompressPictures="0">
  <p:sldMasterIdLst>
    <p:sldMasterId id="2147483648" r:id="rId3"/>
  </p:sldMasterIdLst>
  <p:notesMasterIdLst>
    <p:notesMasterId r:id="rId14"/>
  </p:notesMasterIdLst>
  <p:sldIdLst>
    <p:sldId id="978" r:id="rId4"/>
    <p:sldId id="989" r:id="rId5"/>
    <p:sldId id="257" r:id="rId6"/>
    <p:sldId id="3556" r:id="rId7"/>
    <p:sldId id="991" r:id="rId8"/>
    <p:sldId id="992" r:id="rId9"/>
    <p:sldId id="2147376023" r:id="rId10"/>
    <p:sldId id="263" r:id="rId11"/>
    <p:sldId id="2147376014" r:id="rId12"/>
    <p:sldId id="256" r:id="rId13"/>
  </p:sldIdLst>
  <p:sldSz cx="9144000" cy="5143500" type="screen16x9"/>
  <p:notesSz cx="6858000" cy="9144000"/>
  <p:embeddedFontLst>
    <p:embeddedFont>
      <p:font typeface="AA Smart Sans" pitchFamily="2" charset="77"/>
      <p:regular r:id="rId15"/>
    </p:embeddedFont>
    <p:embeddedFont>
      <p:font typeface="AA Smart Sans Bold" pitchFamily="2" charset="77"/>
      <p:bold r:id="rId16"/>
    </p:embeddedFont>
    <p:embeddedFont>
      <p:font typeface="AA Smart Sans Head Light" pitchFamily="2" charset="77"/>
      <p:regular r:id="rId17"/>
    </p:embeddedFont>
    <p:embeddedFont>
      <p:font typeface="AA Smart Sans Light" pitchFamily="2" charset="77"/>
      <p:regular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70527B-795A-4003-9410-1BA1F51C4DE3}">
          <p14:sldIdLst>
            <p14:sldId id="978"/>
            <p14:sldId id="989"/>
            <p14:sldId id="257"/>
            <p14:sldId id="3556"/>
            <p14:sldId id="991"/>
            <p14:sldId id="992"/>
            <p14:sldId id="2147376023"/>
            <p14:sldId id="263"/>
            <p14:sldId id="2147376014"/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96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EB6"/>
    <a:srgbClr val="347FF6"/>
    <a:srgbClr val="4D4D4D"/>
    <a:srgbClr val="000E95"/>
    <a:srgbClr val="002CB4"/>
    <a:srgbClr val="0047D1"/>
    <a:srgbClr val="0034BC"/>
    <a:srgbClr val="0024AC"/>
    <a:srgbClr val="0E1D9D"/>
    <a:srgbClr val="00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6FC8D3-8B18-482C-98FB-7C759A57186B}" v="4" dt="2024-07-16T12:05:36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7" autoAdjust="0"/>
    <p:restoredTop sz="95918" autoAdjust="0"/>
  </p:normalViewPr>
  <p:slideViewPr>
    <p:cSldViewPr snapToGrid="0" snapToObjects="1">
      <p:cViewPr varScale="1">
        <p:scale>
          <a:sx n="158" d="100"/>
          <a:sy n="158" d="100"/>
        </p:scale>
        <p:origin x="1040" y="176"/>
      </p:cViewPr>
      <p:guideLst>
        <p:guide pos="2880"/>
        <p:guide orient="horz" pos="9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A Smart Sans" panose="000005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A Smart Sans" panose="00000500000000000000" pitchFamily="2" charset="0"/>
              </a:defRPr>
            </a:lvl1pPr>
          </a:lstStyle>
          <a:p>
            <a:fld id="{190414A9-D866-4C2E-85CD-823B0F8C6A8C}" type="datetimeFigureOut">
              <a:rPr lang="en-GB" smtClean="0"/>
              <a:pPr/>
              <a:t>25/09/2024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A Smart Sans" panose="000005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A Smart Sans" panose="00000500000000000000" pitchFamily="2" charset="0"/>
              </a:defRPr>
            </a:lvl1pPr>
          </a:lstStyle>
          <a:p>
            <a:fld id="{95C84BFD-0690-4BA9-9BF1-8C22F67ECF6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834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A Smart Sa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A Smart Sa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A Smart Sa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A Smart Sa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A Smart Sa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63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 Smart Sans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 Smart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62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5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 Smart Sans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 Smart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50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 Smart Sans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 Smart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0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0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rag drop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lorfulness, graphics, circle, creativity&#10;&#10;Description automatically generated">
            <a:extLst>
              <a:ext uri="{FF2B5EF4-FFF2-40B4-BE49-F238E27FC236}">
                <a16:creationId xmlns:a16="http://schemas.microsoft.com/office/drawing/2014/main" id="{6008410B-9087-8E22-85A0-C06EBE995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995" y="0"/>
            <a:ext cx="759800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22" y="1519238"/>
            <a:ext cx="4170778" cy="1503237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j-l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5B003FF-8507-DE74-B7C1-7E2401908E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32844" y="0"/>
            <a:ext cx="5111156" cy="5143500"/>
          </a:xfrm>
          <a:custGeom>
            <a:avLst/>
            <a:gdLst>
              <a:gd name="connsiteX0" fmla="*/ 34889 w 5111156"/>
              <a:gd name="connsiteY0" fmla="*/ 0 h 5143500"/>
              <a:gd name="connsiteX1" fmla="*/ 5111156 w 5111156"/>
              <a:gd name="connsiteY1" fmla="*/ 0 h 5143500"/>
              <a:gd name="connsiteX2" fmla="*/ 5111156 w 5111156"/>
              <a:gd name="connsiteY2" fmla="*/ 5143500 h 5143500"/>
              <a:gd name="connsiteX3" fmla="*/ 2531438 w 5111156"/>
              <a:gd name="connsiteY3" fmla="*/ 5143500 h 5143500"/>
              <a:gd name="connsiteX4" fmla="*/ 0 w 5111156"/>
              <a:gd name="connsiteY4" fmla="*/ 610897 h 5143500"/>
              <a:gd name="connsiteX5" fmla="*/ 34889 w 5111156"/>
              <a:gd name="connsiteY5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1156" h="5143500">
                <a:moveTo>
                  <a:pt x="34889" y="0"/>
                </a:moveTo>
                <a:lnTo>
                  <a:pt x="5111156" y="0"/>
                </a:lnTo>
                <a:lnTo>
                  <a:pt x="5111156" y="5143500"/>
                </a:lnTo>
                <a:lnTo>
                  <a:pt x="2531438" y="5143500"/>
                </a:lnTo>
                <a:cubicBezTo>
                  <a:pt x="1010683" y="4196513"/>
                  <a:pt x="0" y="2520558"/>
                  <a:pt x="0" y="610897"/>
                </a:cubicBezTo>
                <a:cubicBezTo>
                  <a:pt x="0" y="404306"/>
                  <a:pt x="11794" y="200511"/>
                  <a:pt x="3488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GB" sz="90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</p:spTree>
    <p:extLst>
      <p:ext uri="{BB962C8B-B14F-4D97-AF65-F5344CB8AC3E}">
        <p14:creationId xmlns:p14="http://schemas.microsoft.com/office/powerpoint/2010/main" val="302507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C50BB9-837F-F0DB-BD61-44525FD0A6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8463" y="1519238"/>
            <a:ext cx="4100512" cy="296227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D65BD1C-024D-8455-4D79-0B1DEEB3E7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51375" y="1518546"/>
            <a:ext cx="4100512" cy="296227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B78F020-9F51-589D-BA56-F335A48939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8344254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2D16B94-52F2-E1F7-7965-48BBC4077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63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- doubl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947" y="401717"/>
            <a:ext cx="8349072" cy="963613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3CD84B-5AA7-AF32-770F-E3D8C7740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5289" y="1374776"/>
            <a:ext cx="8349072" cy="485556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7" y="4480821"/>
            <a:ext cx="8345413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430125-2E7F-1AA2-6866-5846A3E385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8" y="2032000"/>
            <a:ext cx="8339137" cy="2449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00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- box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9" y="395288"/>
            <a:ext cx="8349072" cy="581515"/>
          </a:xfrm>
          <a:prstGeom prst="roundRect">
            <a:avLst>
              <a:gd name="adj" fmla="val 23614"/>
            </a:avLst>
          </a:prstGeom>
          <a:ln w="12700">
            <a:gradFill flip="none" rotWithShape="1">
              <a:gsLst>
                <a:gs pos="30000">
                  <a:schemeClr val="tx1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0" scaled="1"/>
              <a:tileRect/>
            </a:gradFill>
          </a:ln>
        </p:spPr>
        <p:txBody>
          <a:bodyPr lIns="72000" tIns="36000" rIns="36000" bIns="36000" anchor="t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C50BB9-837F-F0DB-BD61-44525FD0A6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8463" y="1519238"/>
            <a:ext cx="8348662" cy="2962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F50E373-F165-A25A-5F43-681420859B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1079291"/>
            <a:ext cx="8344254" cy="295483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402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0483015-B71C-F559-672C-56F911B36A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8536D40-B206-E911-EB9E-E6C1835B19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4100027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36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d gradient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9991F46-9A31-9363-7DDC-FFA6BC04A863}"/>
              </a:ext>
            </a:extLst>
          </p:cNvPr>
          <p:cNvSpPr/>
          <p:nvPr userDrawn="1"/>
        </p:nvSpPr>
        <p:spPr>
          <a:xfrm>
            <a:off x="1" y="0"/>
            <a:ext cx="5256311" cy="5143500"/>
          </a:xfrm>
          <a:custGeom>
            <a:avLst/>
            <a:gdLst>
              <a:gd name="connsiteX0" fmla="*/ 0 w 5256311"/>
              <a:gd name="connsiteY0" fmla="*/ 0 h 5143500"/>
              <a:gd name="connsiteX1" fmla="*/ 4787092 w 5256311"/>
              <a:gd name="connsiteY1" fmla="*/ 0 h 5143500"/>
              <a:gd name="connsiteX2" fmla="*/ 4821885 w 5256311"/>
              <a:gd name="connsiteY2" fmla="*/ 88618 h 5143500"/>
              <a:gd name="connsiteX3" fmla="*/ 5256311 w 5256311"/>
              <a:gd name="connsiteY3" fmla="*/ 2560759 h 5143500"/>
              <a:gd name="connsiteX4" fmla="*/ 4821885 w 5256311"/>
              <a:gd name="connsiteY4" fmla="*/ 5032902 h 5143500"/>
              <a:gd name="connsiteX5" fmla="*/ 4778462 w 5256311"/>
              <a:gd name="connsiteY5" fmla="*/ 5143500 h 5143500"/>
              <a:gd name="connsiteX6" fmla="*/ 0 w 5256311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6311" h="5143500">
                <a:moveTo>
                  <a:pt x="0" y="0"/>
                </a:moveTo>
                <a:lnTo>
                  <a:pt x="4787092" y="0"/>
                </a:lnTo>
                <a:lnTo>
                  <a:pt x="4821885" y="88618"/>
                </a:lnTo>
                <a:cubicBezTo>
                  <a:pt x="5102930" y="859471"/>
                  <a:pt x="5256311" y="1692127"/>
                  <a:pt x="5256311" y="2560759"/>
                </a:cubicBezTo>
                <a:cubicBezTo>
                  <a:pt x="5256311" y="3429392"/>
                  <a:pt x="5102931" y="4262048"/>
                  <a:pt x="4821885" y="5032902"/>
                </a:cubicBezTo>
                <a:lnTo>
                  <a:pt x="477846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4241524" cy="166439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95288" y="4882524"/>
            <a:ext cx="4244975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© Anglo American, 2023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4244729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C50BB9-837F-F0DB-BD61-44525FD0A6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8463" y="1519238"/>
            <a:ext cx="4244975" cy="2962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A31918-87AE-53AA-EB25-21C63FFC3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5" y="396874"/>
            <a:ext cx="4244141" cy="495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FF43CF-050C-E0A0-3A81-C31C93BF1309}"/>
              </a:ext>
            </a:extLst>
          </p:cNvPr>
          <p:cNvCxnSpPr/>
          <p:nvPr userDrawn="1"/>
        </p:nvCxnSpPr>
        <p:spPr>
          <a:xfrm>
            <a:off x="395288" y="4746625"/>
            <a:ext cx="8351838" cy="0"/>
          </a:xfrm>
          <a:prstGeom prst="line">
            <a:avLst/>
          </a:prstGeom>
          <a:ln w="9525">
            <a:gradFill flip="none" rotWithShape="1">
              <a:gsLst>
                <a:gs pos="30000">
                  <a:schemeClr val="tx1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D6FA58E-F177-3A5C-55B2-B9F1D282F8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4240366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2AA1EA7-143F-89C5-31D7-AD09443CBE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1251" y="1529966"/>
            <a:ext cx="3035875" cy="2962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172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bullets blue gradient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50FA-5807-4117-AD81-D74BDC952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B2450B-CE3D-1341-BCFD-0AB6EF74F9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8" y="1519238"/>
            <a:ext cx="8351838" cy="30257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A Smart Sans Bold" panose="000008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5B934C8-8026-DE1C-AC6B-ADD58C2B3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53392F5-5881-C30F-E117-A33926827E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E25ECB-B886-7F23-F6B9-A9B305DB9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A773D71-623B-3DF5-DFFD-829A308980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8344254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2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EE3F0-FED0-86C7-B239-E8B8DE1CC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5" y="396874"/>
            <a:ext cx="8347021" cy="495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A980B47-295E-E21A-2B7D-717AB9E9A7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8344254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072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curve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55EA496-4239-B947-9ADA-EC863DFAEA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8097" y="0"/>
            <a:ext cx="4565904" cy="51435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5904" h="5143500">
                <a:moveTo>
                  <a:pt x="542360" y="0"/>
                </a:moveTo>
                <a:lnTo>
                  <a:pt x="4565904" y="0"/>
                </a:lnTo>
                <a:lnTo>
                  <a:pt x="456590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3D04-204D-44C0-A253-B67752C287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7D1AF1-55C5-415E-85A5-EB1BA85C03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B4DA915-7362-4E3B-9E84-40C92D1F4D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4100153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60E271A-19B1-EDF3-94C6-92A2A8593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8" y="172077"/>
            <a:ext cx="4100152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D01A88-0C22-BE5B-FDAF-FFDAFC5A6F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519237"/>
            <a:ext cx="4103687" cy="296158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CD3B20-BE67-96A7-F4C4-444FA15C8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6" y="396874"/>
            <a:ext cx="4098870" cy="495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B13BD-4E07-AAD1-B3DE-724A231137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4098870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165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curve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91995" y="0"/>
            <a:ext cx="4552006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D701-5F9E-4923-B3F2-A1F5CBCD0F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D275EC6-B0BF-48EF-A5CF-2E14A664D5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8" y="172077"/>
            <a:ext cx="4100152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9925B2A-FF70-4CF3-B470-91C27587E1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519237"/>
            <a:ext cx="4103687" cy="296158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23B6B-7CE3-4882-A3B5-8A6073E0DB6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8351A-AFE6-40BF-BC88-B0101F03F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8" y="4480821"/>
            <a:ext cx="4244490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C20BD5-F053-956B-B82B-DFCF6EF85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6" y="396874"/>
            <a:ext cx="4099033" cy="495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18C0728-CFE8-770E-FDFC-DE367D5927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4098870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459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curve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30F54E5-65D3-A58A-3E6A-A48483AD0DB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70014" y="0"/>
            <a:ext cx="3073987" cy="5143500"/>
          </a:xfrm>
          <a:custGeom>
            <a:avLst/>
            <a:gdLst>
              <a:gd name="connsiteX0" fmla="*/ 542360 w 3073987"/>
              <a:gd name="connsiteY0" fmla="*/ 0 h 5143500"/>
              <a:gd name="connsiteX1" fmla="*/ 3073987 w 3073987"/>
              <a:gd name="connsiteY1" fmla="*/ 0 h 5143500"/>
              <a:gd name="connsiteX2" fmla="*/ 3073987 w 3073987"/>
              <a:gd name="connsiteY2" fmla="*/ 5143500 h 5143500"/>
              <a:gd name="connsiteX3" fmla="*/ 379074 w 3073987"/>
              <a:gd name="connsiteY3" fmla="*/ 5143500 h 5143500"/>
              <a:gd name="connsiteX4" fmla="*/ 335837 w 3073987"/>
              <a:gd name="connsiteY4" fmla="*/ 5015718 h 5143500"/>
              <a:gd name="connsiteX5" fmla="*/ 0 w 3073987"/>
              <a:gd name="connsiteY5" fmla="*/ 2794368 h 5143500"/>
              <a:gd name="connsiteX6" fmla="*/ 453278 w 3073987"/>
              <a:gd name="connsiteY6" fmla="*/ 22593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3987" h="5143500">
                <a:moveTo>
                  <a:pt x="542360" y="0"/>
                </a:moveTo>
                <a:lnTo>
                  <a:pt x="3073987" y="0"/>
                </a:lnTo>
                <a:lnTo>
                  <a:pt x="3073987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CD2C1-A462-4488-9486-EA51CCD4064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8DC1-9E6B-4C2D-B96D-F5A7DA2B2D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58DAF05-6BF2-4E02-B248-252909A034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5544653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5295EC2-2799-E2BD-918A-551AF0710B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3533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97963FD-1D66-DB87-B4BC-E5357CD40C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519237"/>
            <a:ext cx="5548312" cy="296158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4F4733D-6C3D-E816-ED83-FEE288B657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5" y="396874"/>
            <a:ext cx="5543495" cy="495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C3EC24F-1502-F495-4F48-BC8D27C95C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4" y="950913"/>
            <a:ext cx="5543495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46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rag drop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lorfulness, graphics, circle, creativity&#10;&#10;Description automatically generated">
            <a:extLst>
              <a:ext uri="{FF2B5EF4-FFF2-40B4-BE49-F238E27FC236}">
                <a16:creationId xmlns:a16="http://schemas.microsoft.com/office/drawing/2014/main" id="{6008410B-9087-8E22-85A0-C06EBE995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53" y="0"/>
            <a:ext cx="8742547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222" y="1519238"/>
            <a:ext cx="4170778" cy="1503237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j-l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40711E6-B1A6-F9C7-EE47-B89A4B8235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8840" y="0"/>
            <a:ext cx="5595160" cy="5143500"/>
          </a:xfrm>
          <a:custGeom>
            <a:avLst/>
            <a:gdLst>
              <a:gd name="connsiteX0" fmla="*/ 0 w 5595160"/>
              <a:gd name="connsiteY0" fmla="*/ 0 h 5143500"/>
              <a:gd name="connsiteX1" fmla="*/ 5595160 w 5595160"/>
              <a:gd name="connsiteY1" fmla="*/ 0 h 5143500"/>
              <a:gd name="connsiteX2" fmla="*/ 5595160 w 5595160"/>
              <a:gd name="connsiteY2" fmla="*/ 5143500 h 5143500"/>
              <a:gd name="connsiteX3" fmla="*/ 4024966 w 5595160"/>
              <a:gd name="connsiteY3" fmla="*/ 5143500 h 5143500"/>
              <a:gd name="connsiteX4" fmla="*/ 0 w 559516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160" h="5143500">
                <a:moveTo>
                  <a:pt x="0" y="0"/>
                </a:moveTo>
                <a:lnTo>
                  <a:pt x="5595160" y="0"/>
                </a:lnTo>
                <a:lnTo>
                  <a:pt x="5595160" y="5143500"/>
                </a:lnTo>
                <a:lnTo>
                  <a:pt x="4024966" y="5143500"/>
                </a:lnTo>
                <a:cubicBezTo>
                  <a:pt x="458924" y="3698079"/>
                  <a:pt x="25831" y="253092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sz="900">
                <a:solidFill>
                  <a:schemeClr val="tx1"/>
                </a:solidFill>
              </a:defRPr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443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curve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DA49314-EF30-8D43-B93A-1AF341690C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85053" y="0"/>
            <a:ext cx="2858947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63115-8BE2-4AA8-A9CF-440B909918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6F2F1-9794-4533-A193-891EAE0D961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AD25B7-C77D-4591-A455-65FDF09749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947" y="4480821"/>
            <a:ext cx="5786193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E9B2008-2EE0-D8EF-261B-98A9896648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784865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5A6B643-DF89-D347-A813-2A9891FA86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519237"/>
            <a:ext cx="5789852" cy="296158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CC499-D39A-C17C-5344-F42746094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5" y="396874"/>
            <a:ext cx="5789852" cy="495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6F6DDBB-9A60-CA21-03E3-2FE430684D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4" y="950913"/>
            <a:ext cx="5785035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351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E6C17C-FBC0-7378-DAC2-064DF0DDD1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3FC35B0-9E58-A29C-F5E4-9138D8CB2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519238"/>
            <a:ext cx="4103687" cy="320992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C5E46-DC0B-5D64-1CD9-9C26AB5F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6" y="396874"/>
            <a:ext cx="4098870" cy="4956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6D4ED8-1808-E8D3-6D23-0A04517201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4098870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37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rge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E6C17C-FBC0-7378-DAC2-064DF0DDD1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9144000" cy="51435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4098870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3FC35B0-9E58-A29C-F5E4-9138D8CB2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1519238"/>
            <a:ext cx="4103687" cy="2961583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BFBE8-E18F-D0F3-3002-83E14B14F5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106" y="396874"/>
            <a:ext cx="4098870" cy="4956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39FFA04-1573-683A-F9D2-C241674717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4098870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08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E6C17C-FBC0-7378-DAC2-064DF0DDD12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7117" y="395289"/>
            <a:ext cx="2720588" cy="2046354"/>
          </a:xfrm>
          <a:prstGeom prst="roundRect">
            <a:avLst>
              <a:gd name="adj" fmla="val 381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815EAE28-673D-C7B1-02C3-6E5ED8097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212742" y="395289"/>
            <a:ext cx="2720588" cy="2046354"/>
          </a:xfrm>
          <a:prstGeom prst="roundRect">
            <a:avLst>
              <a:gd name="adj" fmla="val 381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3B25694E-A049-EBE2-18E9-8A75C621CC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28366" y="395289"/>
            <a:ext cx="2720588" cy="2046354"/>
          </a:xfrm>
          <a:prstGeom prst="roundRect">
            <a:avLst>
              <a:gd name="adj" fmla="val 381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235F5BE9-372B-36C4-5307-917AEF5185C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98948" y="2537172"/>
            <a:ext cx="2720588" cy="2046354"/>
          </a:xfrm>
          <a:prstGeom prst="roundRect">
            <a:avLst>
              <a:gd name="adj" fmla="val 381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BA0626F5-C60D-9BEE-C09E-63FEE8893A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14573" y="2537172"/>
            <a:ext cx="2720588" cy="2046354"/>
          </a:xfrm>
          <a:prstGeom prst="roundRect">
            <a:avLst>
              <a:gd name="adj" fmla="val 381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B9250C41-977C-C479-B1D9-60A88F95F2E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30197" y="2537172"/>
            <a:ext cx="2720588" cy="2046354"/>
          </a:xfrm>
          <a:prstGeom prst="roundRect">
            <a:avLst>
              <a:gd name="adj" fmla="val 381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47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Blue box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DB08A95-1030-1E89-CED9-8971FBACED3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95288" y="1369052"/>
            <a:ext cx="8351838" cy="3111770"/>
          </a:xfrm>
          <a:solidFill>
            <a:schemeClr val="tx2"/>
          </a:solidFill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ED1606-6BD1-D775-1D90-9EED88FBFC7D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33787" y="1519238"/>
            <a:ext cx="1841113" cy="2624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40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Content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17A898B-CFFE-4050-28A7-CE2714078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C6713FF-E4A9-4FE6-F765-D815F4685B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105" y="950913"/>
            <a:ext cx="8344254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93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950913"/>
            <a:ext cx="6337300" cy="1655762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606675"/>
            <a:ext cx="6337301" cy="539750"/>
          </a:xfrm>
          <a:prstGeom prst="rect">
            <a:avLst/>
          </a:prstGeom>
        </p:spPr>
        <p:txBody>
          <a:bodyPr>
            <a:noAutofit/>
          </a:bodyPr>
          <a:lstStyle>
            <a:lvl1pPr marL="125413" indent="0">
              <a:buNone/>
              <a:defRPr sz="10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AEA7-522A-440C-8145-8F221BBC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E8FF10-90AA-4FDC-9D19-C933C72A38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 Anglo American, 2023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45C3C475-360F-4744-0D34-35945AC211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9250848-8EF7-0F92-E8CD-E782DD3EF3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187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50913"/>
            <a:ext cx="8461376" cy="1655762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8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j-lt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7" y="2614988"/>
            <a:ext cx="8461378" cy="540000"/>
          </a:xfrm>
          <a:prstGeom prst="rect">
            <a:avLst/>
          </a:prstGeom>
        </p:spPr>
        <p:txBody>
          <a:bodyPr>
            <a:noAutofit/>
          </a:bodyPr>
          <a:lstStyle>
            <a:lvl1pPr marL="133350" indent="0">
              <a:buNone/>
              <a:defRPr sz="10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E151D056-0454-562A-B20E-EC50E69E95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FF107B-DCE5-E437-D502-A474171835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245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5369BB8D-AE42-8CF0-DBDD-DB4D37DF04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8097" y="0"/>
            <a:ext cx="4565904" cy="5143500"/>
          </a:xfrm>
          <a:custGeom>
            <a:avLst/>
            <a:gdLst>
              <a:gd name="connsiteX0" fmla="*/ 542360 w 4565904"/>
              <a:gd name="connsiteY0" fmla="*/ 0 h 5143500"/>
              <a:gd name="connsiteX1" fmla="*/ 4565904 w 4565904"/>
              <a:gd name="connsiteY1" fmla="*/ 0 h 5143500"/>
              <a:gd name="connsiteX2" fmla="*/ 4565904 w 4565904"/>
              <a:gd name="connsiteY2" fmla="*/ 5143500 h 5143500"/>
              <a:gd name="connsiteX3" fmla="*/ 379074 w 4565904"/>
              <a:gd name="connsiteY3" fmla="*/ 5143500 h 5143500"/>
              <a:gd name="connsiteX4" fmla="*/ 335837 w 4565904"/>
              <a:gd name="connsiteY4" fmla="*/ 5015718 h 5143500"/>
              <a:gd name="connsiteX5" fmla="*/ 0 w 4565904"/>
              <a:gd name="connsiteY5" fmla="*/ 2794368 h 5143500"/>
              <a:gd name="connsiteX6" fmla="*/ 453278 w 4565904"/>
              <a:gd name="connsiteY6" fmla="*/ 22593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5904" h="5143500">
                <a:moveTo>
                  <a:pt x="542360" y="0"/>
                </a:moveTo>
                <a:lnTo>
                  <a:pt x="4565904" y="0"/>
                </a:lnTo>
                <a:lnTo>
                  <a:pt x="4565904" y="5143500"/>
                </a:lnTo>
                <a:lnTo>
                  <a:pt x="379074" y="5143500"/>
                </a:lnTo>
                <a:lnTo>
                  <a:pt x="335837" y="5015718"/>
                </a:lnTo>
                <a:cubicBezTo>
                  <a:pt x="117578" y="4313994"/>
                  <a:pt x="0" y="3567912"/>
                  <a:pt x="0" y="2794368"/>
                </a:cubicBezTo>
                <a:cubicBezTo>
                  <a:pt x="0" y="1891900"/>
                  <a:pt x="160037" y="1026811"/>
                  <a:pt x="453278" y="2259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50913"/>
            <a:ext cx="4100028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800" indent="-11880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0483015-B71C-F559-672C-56F911B36A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8536D40-B206-E911-EB9E-E6C1835B19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4100027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2FA023B0-FBF9-A87C-5B41-04E4EF79AB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287" y="2614988"/>
            <a:ext cx="4103688" cy="540000"/>
          </a:xfrm>
          <a:prstGeom prst="rect">
            <a:avLst/>
          </a:prstGeom>
        </p:spPr>
        <p:txBody>
          <a:bodyPr>
            <a:noAutofit/>
          </a:bodyPr>
          <a:lstStyle>
            <a:lvl1pPr marL="128588" indent="0">
              <a:buNone/>
              <a:defRPr sz="10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source</a:t>
            </a:r>
          </a:p>
        </p:txBody>
      </p:sp>
    </p:spTree>
    <p:extLst>
      <p:ext uri="{BB962C8B-B14F-4D97-AF65-F5344CB8AC3E}">
        <p14:creationId xmlns:p14="http://schemas.microsoft.com/office/powerpoint/2010/main" val="352677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570103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74995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9C1D5DD-87B8-B74A-2341-6F012CA799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9DC6E3-0058-FAAF-CF44-403138B61F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222" y="1519238"/>
            <a:ext cx="4170778" cy="1503237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j-l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93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426147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855104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869727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9855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628473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89100" indent="-8910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038604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5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42457891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89100" indent="-8910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038604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5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256260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89100" indent="-8910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chemeClr val="bg1"/>
                </a:solidFill>
              </a:defRPr>
            </a:lvl2pPr>
            <a:lvl3pPr marL="685800" indent="0">
              <a:buNone/>
              <a:defRPr sz="1800">
                <a:solidFill>
                  <a:schemeClr val="bg1"/>
                </a:solidFill>
              </a:defRPr>
            </a:lvl3pPr>
            <a:lvl4pPr marL="1028700" indent="0">
              <a:buNone/>
              <a:defRPr sz="1800">
                <a:solidFill>
                  <a:schemeClr val="bg1"/>
                </a:solidFill>
              </a:defRPr>
            </a:lvl4pPr>
            <a:lvl5pPr marL="1371600" indent="0">
              <a:buNone/>
              <a:defRPr sz="18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038604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5" b="0"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933247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1164"/>
            <a:ext cx="8461375" cy="504825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98732F-5908-48CF-9624-1F100C2744C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5289" y="917576"/>
            <a:ext cx="8461375" cy="5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tx2"/>
                </a:solidFill>
              </a:defRPr>
            </a:lvl2pPr>
            <a:lvl3pPr marL="914378" indent="0">
              <a:buNone/>
              <a:defRPr>
                <a:solidFill>
                  <a:schemeClr val="tx2"/>
                </a:solidFill>
              </a:defRPr>
            </a:lvl3pPr>
            <a:lvl4pPr marL="1371566" indent="0">
              <a:buNone/>
              <a:defRPr>
                <a:solidFill>
                  <a:schemeClr val="tx2"/>
                </a:solidFill>
              </a:defRPr>
            </a:lvl4pPr>
            <a:lvl5pPr marL="1828754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42E2A-ED2B-456A-9B31-8DB9F0005F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365CEA-3ECA-4166-8345-56D947270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947" y="172078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72E388-E739-4618-8994-AA975F740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8947" y="2032000"/>
            <a:ext cx="4173054" cy="270033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12834AE-2E50-44C1-A1BD-BE544D1C14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Anglo American / </a:t>
            </a:r>
            <a:r>
              <a:rPr lang="en-US" dirty="0"/>
              <a:t>© 2021</a:t>
            </a:r>
          </a:p>
        </p:txBody>
      </p:sp>
    </p:spTree>
    <p:extLst>
      <p:ext uri="{BB962C8B-B14F-4D97-AF65-F5344CB8AC3E}">
        <p14:creationId xmlns:p14="http://schemas.microsoft.com/office/powerpoint/2010/main" val="3030444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Or Copy And Paste</a:t>
            </a:r>
            <a:br>
              <a:rPr lang="en-US"/>
            </a:br>
            <a:r>
              <a:rPr lang="en-US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915988"/>
            <a:ext cx="6228551" cy="11160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797" indent="-118797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 sz="2400">
                <a:solidFill>
                  <a:schemeClr val="bg1"/>
                </a:solidFill>
              </a:defRPr>
            </a:lvl2pPr>
            <a:lvl3pPr marL="914378" indent="0">
              <a:buNone/>
              <a:defRPr sz="2400">
                <a:solidFill>
                  <a:schemeClr val="bg1"/>
                </a:solidFill>
              </a:defRPr>
            </a:lvl3pPr>
            <a:lvl4pPr marL="1371566" indent="0">
              <a:buNone/>
              <a:defRPr sz="2400">
                <a:solidFill>
                  <a:schemeClr val="bg1"/>
                </a:solidFill>
              </a:defRPr>
            </a:lvl4pPr>
            <a:lvl5pPr marL="1828754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2284413"/>
            <a:ext cx="6336023" cy="4768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Quote source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9529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CACEA6-CFBD-4BCD-ACDD-0DAE36F46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53" y="411164"/>
            <a:ext cx="1836000" cy="40310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A8A4A57-295E-9584-2359-FE88BD2BE4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453" y="3111500"/>
            <a:ext cx="4180264" cy="539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32AA03-0213-FC6F-F264-C5103192C2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222" y="1519238"/>
            <a:ext cx="4170778" cy="1503237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100000">
                      <a:schemeClr val="tx2"/>
                    </a:gs>
                  </a:gsLst>
                  <a:lin ang="0" scaled="0"/>
                </a:gradFill>
                <a:latin typeface="+mj-l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7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heading, 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411163"/>
            <a:ext cx="4079739" cy="963612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D462C4-98AB-4597-8316-DD54AEC3F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90" y="1374776"/>
            <a:ext cx="4079738" cy="4226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tx2"/>
                </a:solidFill>
              </a:defRPr>
            </a:lvl2pPr>
            <a:lvl3pPr marL="914378" indent="0">
              <a:buNone/>
              <a:defRPr>
                <a:solidFill>
                  <a:schemeClr val="tx2"/>
                </a:solidFill>
              </a:defRPr>
            </a:lvl3pPr>
            <a:lvl4pPr marL="1371566" indent="0">
              <a:buNone/>
              <a:defRPr>
                <a:solidFill>
                  <a:schemeClr val="tx2"/>
                </a:solidFill>
              </a:defRPr>
            </a:lvl4pPr>
            <a:lvl5pPr marL="1828754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7D2EE-9A2B-4A19-B1B5-70D12FE64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D812-6FA0-4A44-BA16-84BEDF08086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968069-9D03-4E81-BA77-A22D82AB9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8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36A2BF-2CB7-4F19-AD61-A2D37DE2CF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2"/>
            <a:ext cx="8348178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EA9A85-6125-4DE1-AA2C-ACB4F37D8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5289" y="2032001"/>
            <a:ext cx="4103687" cy="2362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281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1164"/>
            <a:ext cx="8342394" cy="504825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977275"/>
            <a:ext cx="8342394" cy="4784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>
              <a:buNone/>
              <a:defRPr>
                <a:solidFill>
                  <a:schemeClr val="tx2"/>
                </a:solidFill>
              </a:defRPr>
            </a:lvl2pPr>
            <a:lvl3pPr marL="914378" indent="0">
              <a:buNone/>
              <a:defRPr>
                <a:solidFill>
                  <a:schemeClr val="tx2"/>
                </a:solidFill>
              </a:defRPr>
            </a:lvl3pPr>
            <a:lvl4pPr marL="1371566" indent="0">
              <a:buNone/>
              <a:defRPr>
                <a:solidFill>
                  <a:schemeClr val="tx2"/>
                </a:solidFill>
              </a:defRPr>
            </a:lvl4pPr>
            <a:lvl5pPr marL="1828754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947" y="172078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2023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2"/>
            <a:ext cx="8348178" cy="251516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05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8947" y="172077"/>
            <a:ext cx="5548956" cy="177800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heading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© Anglo American, 2024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Source or note text: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89BA7-8C0A-0694-F6ED-1CEB30B84EF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8462" y="1519238"/>
            <a:ext cx="8348662" cy="2962275"/>
          </a:xfrm>
        </p:spPr>
        <p:txBody>
          <a:bodyPr/>
          <a:lstStyle>
            <a:lvl1pPr marL="177800" indent="-177800">
              <a:spcBef>
                <a:spcPts val="12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358775" indent="-180975">
              <a:spcBef>
                <a:spcPts val="400"/>
              </a:spcBef>
              <a:buFont typeface="Arial" panose="020B0604020202020204" pitchFamily="34" charset="0"/>
              <a:buChar char="•"/>
              <a:defRPr sz="1400"/>
            </a:lvl2pPr>
            <a:lvl3pPr marL="538163" indent="-179388">
              <a:spcBef>
                <a:spcPts val="400"/>
              </a:spcBef>
              <a:defRPr sz="1200"/>
            </a:lvl3pPr>
            <a:lvl4pPr marL="719138" indent="-182563">
              <a:spcBef>
                <a:spcPts val="400"/>
              </a:spcBef>
              <a:defRPr sz="1100"/>
            </a:lvl4pPr>
            <a:lvl5pPr marL="896938" indent="-179388">
              <a:spcBef>
                <a:spcPts val="4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E637AE-4AB6-21B4-073E-3A833AACDD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0105" y="950913"/>
            <a:ext cx="8344254" cy="423862"/>
          </a:xfrm>
        </p:spPr>
        <p:txBody>
          <a:bodyPr/>
          <a:lstStyle>
            <a:lvl1pPr>
              <a:spcBef>
                <a:spcPts val="0"/>
              </a:spcBef>
              <a:defRPr sz="1400">
                <a:latin typeface="+mj-lt"/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0E89B1F-3087-346E-60D8-365B7710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09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6337300" cy="1079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GB" sz="2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343D5-0939-42DF-BECD-BCDEB5CCA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A0FDDF8-BD4C-4A81-8DA4-3CC364917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© Anglo American,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7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91B35EA-2EC3-4DD2-9B76-D8BE9C3A0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8" y="145015"/>
            <a:ext cx="2368060" cy="93914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04BAEB-99EA-3547-B747-718F7DD1B9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6942"/>
            <a:ext cx="6337300" cy="10745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GB" sz="2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Divider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8BDFD-5B14-AF85-F277-116B719FA3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2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91995" y="0"/>
            <a:ext cx="4552006" cy="51435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288" y="2032000"/>
            <a:ext cx="4176712" cy="10795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</p:spTree>
    <p:extLst>
      <p:ext uri="{BB962C8B-B14F-4D97-AF65-F5344CB8AC3E}">
        <p14:creationId xmlns:p14="http://schemas.microsoft.com/office/powerpoint/2010/main" val="14510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2615" y="883072"/>
            <a:ext cx="2988967" cy="3377357"/>
          </a:xfrm>
          <a:prstGeom prst="roundRect">
            <a:avLst>
              <a:gd name="adj" fmla="val 5386"/>
            </a:avLst>
          </a:prstGeom>
          <a:solidFill>
            <a:schemeClr val="bg1">
              <a:lumMod val="85000"/>
            </a:schemeClr>
          </a:solidFill>
          <a:ln>
            <a:gradFill>
              <a:gsLst>
                <a:gs pos="30000">
                  <a:schemeClr val="tx1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5400000" scaled="1"/>
            </a:gradFill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D9A5C-49F8-8CCB-6243-5ECB8D122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7" y="1596911"/>
            <a:ext cx="4103687" cy="495681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Speaker name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D20ACF-3C51-2F13-4D50-D2280C21A0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288" y="2168529"/>
            <a:ext cx="4103687" cy="327285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9D2F7C-309A-8E5D-286F-4FC14565DC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2647687"/>
            <a:ext cx="4103687" cy="1612742"/>
          </a:xfrm>
        </p:spPr>
        <p:txBody>
          <a:bodyPr/>
          <a:lstStyle>
            <a:lvl1pPr>
              <a:spcBef>
                <a:spcPts val="6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bio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84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 blue gradient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50FA-5807-4117-AD81-D74BDC952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53392F5-5881-C30F-E117-A33926827E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948" y="4480821"/>
            <a:ext cx="8348178" cy="251516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6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D6019032-1E5E-6EF3-56AD-4D5AC8F1D2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22615" y="883072"/>
            <a:ext cx="2988967" cy="3377357"/>
          </a:xfrm>
          <a:prstGeom prst="roundRect">
            <a:avLst>
              <a:gd name="adj" fmla="val 538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FA068F-432C-FB21-5A80-904BAF5E4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7" y="1596911"/>
            <a:ext cx="4103687" cy="495681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 name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F02AA27-9D2F-9E44-B02C-C86C6BF32F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288" y="2168529"/>
            <a:ext cx="4103687" cy="327285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title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99FC3BE-15DB-4878-DAEF-776D9EB615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2647687"/>
            <a:ext cx="4103687" cy="1612742"/>
          </a:xfrm>
        </p:spPr>
        <p:txBody>
          <a:bodyPr/>
          <a:lstStyle>
            <a:lvl1pPr>
              <a:spcBef>
                <a:spcPts val="60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bio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04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105" y="396874"/>
            <a:ext cx="8347021" cy="4956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038" y="4882524"/>
            <a:ext cx="121828" cy="107722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94EF2-AC69-4F7F-AC5B-61F5FDB62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288" y="4882524"/>
            <a:ext cx="7943893" cy="10772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GB" sz="700" b="0" dirty="0">
                <a:latin typeface="+mn-lt"/>
              </a:defRPr>
            </a:lvl1pPr>
          </a:lstStyle>
          <a:p>
            <a:r>
              <a:rPr lang="en-US"/>
              <a:t>© Anglo American,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C75E7-DE3C-450C-AA84-2F872F567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105" y="1382449"/>
            <a:ext cx="8351838" cy="3235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17D3F4-B530-A0C1-703F-7BA5C05F6A78}"/>
              </a:ext>
            </a:extLst>
          </p:cNvPr>
          <p:cNvCxnSpPr/>
          <p:nvPr userDrawn="1"/>
        </p:nvCxnSpPr>
        <p:spPr>
          <a:xfrm>
            <a:off x="395288" y="4746625"/>
            <a:ext cx="8351838" cy="0"/>
          </a:xfrm>
          <a:prstGeom prst="line">
            <a:avLst/>
          </a:prstGeom>
          <a:ln w="9525">
            <a:gradFill flip="none" rotWithShape="1">
              <a:gsLst>
                <a:gs pos="30000">
                  <a:schemeClr val="tx1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8A9733-44F7-642A-9D8C-3D4AFF907D9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628063" y="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85495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70" r:id="rId2"/>
    <p:sldLayoutId id="2147483649" r:id="rId3"/>
    <p:sldLayoutId id="2147483661" r:id="rId4"/>
    <p:sldLayoutId id="2147483685" r:id="rId5"/>
    <p:sldLayoutId id="2147483680" r:id="rId6"/>
    <p:sldLayoutId id="2147483693" r:id="rId7"/>
    <p:sldLayoutId id="2147483759" r:id="rId8"/>
    <p:sldLayoutId id="2147483761" r:id="rId9"/>
    <p:sldLayoutId id="2147483760" r:id="rId10"/>
    <p:sldLayoutId id="2147483758" r:id="rId11"/>
    <p:sldLayoutId id="2147483754" r:id="rId12"/>
    <p:sldLayoutId id="2147483772" r:id="rId13"/>
    <p:sldLayoutId id="2147483771" r:id="rId14"/>
    <p:sldLayoutId id="2147483753" r:id="rId15"/>
    <p:sldLayoutId id="2147483704" r:id="rId16"/>
    <p:sldLayoutId id="2147483682" r:id="rId17"/>
    <p:sldLayoutId id="2147483681" r:id="rId18"/>
    <p:sldLayoutId id="2147483683" r:id="rId19"/>
    <p:sldLayoutId id="2147483684" r:id="rId20"/>
    <p:sldLayoutId id="2147483767" r:id="rId21"/>
    <p:sldLayoutId id="2147483769" r:id="rId22"/>
    <p:sldLayoutId id="2147483768" r:id="rId23"/>
    <p:sldLayoutId id="2147483766" r:id="rId24"/>
    <p:sldLayoutId id="2147483652" r:id="rId25"/>
    <p:sldLayoutId id="2147483666" r:id="rId26"/>
    <p:sldLayoutId id="2147483667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8" r:id="rId39"/>
    <p:sldLayoutId id="2147483789" r:id="rId40"/>
    <p:sldLayoutId id="2147483790" r:id="rId41"/>
    <p:sldLayoutId id="2147483791" r:id="rId4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gradFill>
            <a:gsLst>
              <a:gs pos="0">
                <a:schemeClr val="bg2"/>
              </a:gs>
              <a:gs pos="30000">
                <a:schemeClr val="tx1"/>
              </a:gs>
              <a:gs pos="100000">
                <a:schemeClr val="tx2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2"/>
          </a:solidFill>
          <a:latin typeface="AA Smart Sans Bold" panose="00000800000000000000" pitchFamily="2" charset="0"/>
          <a:ea typeface="+mn-ea"/>
          <a:cs typeface="+mn-cs"/>
        </a:defRPr>
      </a:lvl1pPr>
      <a:lvl2pPr marL="0" indent="0" algn="l" defTabSz="457200" rtl="0" eaLnBrk="1" latinLnBrk="0" hangingPunct="1">
        <a:spcBef>
          <a:spcPts val="8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457200" rtl="0" eaLnBrk="1" latinLnBrk="0" hangingPunct="1">
        <a:spcBef>
          <a:spcPts val="800"/>
        </a:spcBef>
        <a:buClrTx/>
        <a:buFont typeface="AA Smart Sans" panose="00000500000000000000" pitchFamily="2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82563" algn="l" defTabSz="457200" rtl="0" eaLnBrk="1" latinLnBrk="0" hangingPunct="1">
        <a:spcBef>
          <a:spcPts val="300"/>
        </a:spcBef>
        <a:buClrTx/>
        <a:buFont typeface="AA Smart Sans" panose="00000500000000000000" pitchFamily="2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179388" algn="l" defTabSz="457200" rtl="0" eaLnBrk="1" latinLnBrk="0" hangingPunct="1">
        <a:spcBef>
          <a:spcPts val="300"/>
        </a:spcBef>
        <a:buClrTx/>
        <a:buFont typeface="AA Smart Sans" panose="00000500000000000000" pitchFamily="2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717550" indent="-179388" algn="l" defTabSz="457200" rtl="0" eaLnBrk="1" latinLnBrk="0" hangingPunct="1">
        <a:spcBef>
          <a:spcPct val="20000"/>
        </a:spcBef>
        <a:buClrTx/>
        <a:buFont typeface="AA Smart Sans" panose="00000500000000000000" pitchFamily="2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181818"/>
          </p15:clr>
        </p15:guide>
        <p15:guide id="2" pos="5760" userDrawn="1">
          <p15:clr>
            <a:srgbClr val="181818"/>
          </p15:clr>
        </p15:guide>
        <p15:guide id="3" pos="249" userDrawn="1">
          <p15:clr>
            <a:srgbClr val="181818"/>
          </p15:clr>
        </p15:guide>
        <p15:guide id="4" pos="1496" userDrawn="1">
          <p15:clr>
            <a:srgbClr val="181818"/>
          </p15:clr>
        </p15:guide>
        <p15:guide id="5" pos="1587" userDrawn="1">
          <p15:clr>
            <a:srgbClr val="181818"/>
          </p15:clr>
        </p15:guide>
        <p15:guide id="6" pos="2834" userDrawn="1">
          <p15:clr>
            <a:srgbClr val="181818"/>
          </p15:clr>
        </p15:guide>
        <p15:guide id="7" pos="2925" userDrawn="1">
          <p15:clr>
            <a:srgbClr val="181818"/>
          </p15:clr>
        </p15:guide>
        <p15:guide id="8" pos="4172" userDrawn="1">
          <p15:clr>
            <a:srgbClr val="181818"/>
          </p15:clr>
        </p15:guide>
        <p15:guide id="9" pos="4263" userDrawn="1">
          <p15:clr>
            <a:srgbClr val="181818"/>
          </p15:clr>
        </p15:guide>
        <p15:guide id="10" pos="5510" userDrawn="1">
          <p15:clr>
            <a:srgbClr val="181818"/>
          </p15:clr>
        </p15:guide>
        <p15:guide id="11" orient="horz" userDrawn="1">
          <p15:clr>
            <a:srgbClr val="181818"/>
          </p15:clr>
        </p15:guide>
        <p15:guide id="12" orient="horz" pos="3240" userDrawn="1">
          <p15:clr>
            <a:srgbClr val="181818"/>
          </p15:clr>
        </p15:guide>
        <p15:guide id="13" orient="horz" pos="249" userDrawn="1">
          <p15:clr>
            <a:srgbClr val="181818"/>
          </p15:clr>
        </p15:guide>
        <p15:guide id="14" orient="horz" pos="866" userDrawn="1">
          <p15:clr>
            <a:srgbClr val="181818"/>
          </p15:clr>
        </p15:guide>
        <p15:guide id="15" orient="horz" pos="957" userDrawn="1">
          <p15:clr>
            <a:srgbClr val="181818"/>
          </p15:clr>
        </p15:guide>
        <p15:guide id="16" orient="horz" pos="1574" userDrawn="1">
          <p15:clr>
            <a:srgbClr val="181818"/>
          </p15:clr>
        </p15:guide>
        <p15:guide id="17" orient="horz" pos="1665" userDrawn="1">
          <p15:clr>
            <a:srgbClr val="181818"/>
          </p15:clr>
        </p15:guide>
        <p15:guide id="18" orient="horz" pos="2282" userDrawn="1">
          <p15:clr>
            <a:srgbClr val="181818"/>
          </p15:clr>
        </p15:guide>
        <p15:guide id="19" orient="horz" pos="2368" userDrawn="1">
          <p15:clr>
            <a:srgbClr val="181818"/>
          </p15:clr>
        </p15:guide>
        <p15:guide id="20" orient="horz" pos="2990" userDrawn="1">
          <p15:clr>
            <a:srgbClr val="181818"/>
          </p15:clr>
        </p15:guide>
        <p15:guide id="21" orient="horz" pos="1280" userDrawn="1">
          <p15:clr>
            <a:srgbClr val="F26B43"/>
          </p15:clr>
        </p15:guide>
        <p15:guide id="22" orient="horz" pos="5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E8C16-A8B9-FF4C-B07A-2962BACA3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Liaison Group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3B5AD-B83D-7B4D-AD01-0D7E46C306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July 2024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ABEEED9-6BFF-31F2-8702-3BD1E5A447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42258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00AA3-607D-1921-69B9-D34476A83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8AB375-DCF7-0281-28D8-C04DF078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3B8794-BC16-67DC-DFCA-3E6D70744229}"/>
              </a:ext>
            </a:extLst>
          </p:cNvPr>
          <p:cNvSpPr/>
          <p:nvPr/>
        </p:nvSpPr>
        <p:spPr>
          <a:xfrm>
            <a:off x="1" y="0"/>
            <a:ext cx="4094018" cy="536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6769A17-A3B8-D05D-ECA9-7343048AB530}"/>
              </a:ext>
            </a:extLst>
          </p:cNvPr>
          <p:cNvSpPr txBox="1">
            <a:spLocks/>
          </p:cNvSpPr>
          <p:nvPr/>
        </p:nvSpPr>
        <p:spPr>
          <a:xfrm>
            <a:off x="1" y="72250"/>
            <a:ext cx="5224442" cy="46377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75" indent="-92075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" indent="-90488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87313" algn="l" defTabSz="457200" rtl="0" eaLnBrk="1" latinLnBrk="0" hangingPunct="1">
              <a:spcBef>
                <a:spcPts val="300"/>
              </a:spcBef>
              <a:buFont typeface="AA Smart Sans" panose="00000500000000000000" pitchFamily="50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0" dirty="0">
                <a:solidFill>
                  <a:schemeClr val="bg1"/>
                </a:solidFill>
                <a:latin typeface="AA Smart Sans Head Light" panose="00000400000000000000" pitchFamily="2" charset="0"/>
              </a:rPr>
              <a:t>Wilton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63903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E4C7E-03BC-C94F-3E80-3DB50EDC69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3038" y="4882524"/>
            <a:ext cx="121828" cy="10772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86D5E-2722-0D44-AA02-B15E62DD293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31795"/>
                </a:solidFill>
                <a:effectLst/>
                <a:uLnTx/>
                <a:uFillTx/>
                <a:latin typeface="AA Smart Sans Head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31795"/>
              </a:solidFill>
              <a:effectLst/>
              <a:uLnTx/>
              <a:uFillTx/>
              <a:latin typeface="AA Smart Sans Head Light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71EF4A-9ADB-19D0-9962-9CA7880BA1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8462" y="844029"/>
            <a:ext cx="8348662" cy="3433376"/>
          </a:xfr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  <a:p>
            <a:r>
              <a:rPr lang="en-US" sz="1400" dirty="0">
                <a:latin typeface="AA Smart Sans Head Light"/>
              </a:rPr>
              <a:t>Continue sinking Service Shaft to prove our ability to progress through the Sherwood Sandstone. </a:t>
            </a:r>
            <a:endParaRPr lang="en-GB" dirty="0">
              <a:latin typeface="AA Smart Sans"/>
            </a:endParaRPr>
          </a:p>
          <a:p>
            <a:r>
              <a:rPr lang="en-US" sz="1400" dirty="0">
                <a:latin typeface="AA Smart Sans Head Light"/>
              </a:rPr>
              <a:t>Place the Production Shaft and MTS shaft and station on care and maintenance.  </a:t>
            </a:r>
            <a:endParaRPr lang="en-GB" dirty="0">
              <a:latin typeface="AA Smart Sans"/>
            </a:endParaRPr>
          </a:p>
          <a:p>
            <a:r>
              <a:rPr lang="en-US" sz="1400" dirty="0">
                <a:latin typeface="AA Smart Sans Head Light"/>
              </a:rPr>
              <a:t>Complete the construction of the Lady Cross cross-passage and the maintenance of the TBM, including the excavation of the timber heading, to enable cutterhead refurbishment. </a:t>
            </a:r>
            <a:endParaRPr lang="en-GB" dirty="0">
              <a:latin typeface="AA Smart Sans"/>
            </a:endParaRPr>
          </a:p>
          <a:p>
            <a:r>
              <a:rPr lang="en-US" sz="1400" dirty="0">
                <a:latin typeface="AA Smart Sans Head Light"/>
              </a:rPr>
              <a:t>TBM will restart at a significantly reduced rate</a:t>
            </a:r>
          </a:p>
          <a:p>
            <a:r>
              <a:rPr lang="en-US" sz="1400" dirty="0">
                <a:latin typeface="AA Smart Sans Head Light"/>
              </a:rPr>
              <a:t>All other project work will be stopped and put into care and maintenance at safe, logical completion points depending on the area and scope.</a:t>
            </a:r>
            <a:endParaRPr lang="en-GB" dirty="0">
              <a:latin typeface="AA Smart Sans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25DA3E-3BB6-134C-970E-D1E32D5A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05" y="349249"/>
            <a:ext cx="8347021" cy="495681"/>
          </a:xfrm>
        </p:spPr>
        <p:txBody>
          <a:bodyPr/>
          <a:lstStyle/>
          <a:p>
            <a:r>
              <a:rPr lang="en-GB" dirty="0"/>
              <a:t>Construction slowdown overview</a:t>
            </a:r>
            <a:br>
              <a:rPr lang="en-GB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251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4E4E3-40ED-4636-829F-CBF91B27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4361" y="4882524"/>
            <a:ext cx="121828" cy="107722"/>
          </a:xfrm>
        </p:spPr>
        <p:txBody>
          <a:bodyPr wrap="none" anchor="ctr">
            <a:normAutofit/>
          </a:bodyPr>
          <a:lstStyle/>
          <a:p>
            <a:pPr defTabSz="457189">
              <a:spcAft>
                <a:spcPts val="600"/>
              </a:spcAft>
            </a:pPr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457189">
                <a:spcAft>
                  <a:spcPts val="600"/>
                </a:spcAft>
              </a:pPr>
              <a:t>2</a:t>
            </a:fld>
            <a:endParaRPr lang="en-US">
              <a:solidFill>
                <a:srgbClr val="031795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FD0622-D13A-DAA9-CEC3-858B4D761708}"/>
              </a:ext>
            </a:extLst>
          </p:cNvPr>
          <p:cNvSpPr/>
          <p:nvPr/>
        </p:nvSpPr>
        <p:spPr>
          <a:xfrm>
            <a:off x="0" y="388041"/>
            <a:ext cx="5619730" cy="608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E0DCEEF-725D-2A3A-1942-DF25CC8A884F}"/>
              </a:ext>
            </a:extLst>
          </p:cNvPr>
          <p:cNvSpPr txBox="1">
            <a:spLocks/>
          </p:cNvSpPr>
          <p:nvPr/>
        </p:nvSpPr>
        <p:spPr>
          <a:xfrm>
            <a:off x="100015" y="460291"/>
            <a:ext cx="5224442" cy="46377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75" indent="-92075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" indent="-90488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87313" algn="l" defTabSz="457200" rtl="0" eaLnBrk="1" latinLnBrk="0" hangingPunct="1">
              <a:spcBef>
                <a:spcPts val="300"/>
              </a:spcBef>
              <a:buFont typeface="AA Smart Sans" panose="00000500000000000000" pitchFamily="50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r>
              <a:rPr lang="en-GB" sz="2100" b="0">
                <a:solidFill>
                  <a:srgbClr val="FFFFFF"/>
                </a:solidFill>
                <a:latin typeface="AA Smart Sans Head Light" panose="00000400000000000000" pitchFamily="2" charset="0"/>
              </a:rPr>
              <a:t>Woodsmith mine (construction)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E6F62-55B3-E950-8E4D-8E065E3DDFC0}"/>
              </a:ext>
            </a:extLst>
          </p:cNvPr>
          <p:cNvSpPr txBox="1"/>
          <p:nvPr/>
        </p:nvSpPr>
        <p:spPr>
          <a:xfrm>
            <a:off x="7427743" y="1374775"/>
            <a:ext cx="1316618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GB" sz="1100">
                <a:solidFill>
                  <a:srgbClr val="031795"/>
                </a:solidFill>
                <a:latin typeface="Arial"/>
              </a:rPr>
              <a:t>Label</a:t>
            </a:r>
          </a:p>
          <a:p>
            <a:pPr defTabSz="457189"/>
            <a:r>
              <a:rPr lang="en-GB" sz="1100">
                <a:solidFill>
                  <a:srgbClr val="031795"/>
                </a:solidFill>
                <a:latin typeface="Arial"/>
              </a:rPr>
              <a:t>Do we have angle to match the next slide (</a:t>
            </a:r>
            <a:r>
              <a:rPr lang="en-GB" sz="1100" err="1">
                <a:solidFill>
                  <a:srgbClr val="031795"/>
                </a:solidFill>
                <a:latin typeface="Arial"/>
              </a:rPr>
              <a:t>ie</a:t>
            </a:r>
            <a:r>
              <a:rPr lang="en-GB" sz="1100">
                <a:solidFill>
                  <a:srgbClr val="031795"/>
                </a:solidFill>
                <a:latin typeface="Arial"/>
              </a:rPr>
              <a:t>. From other side) </a:t>
            </a:r>
          </a:p>
          <a:p>
            <a:pPr defTabSz="457189"/>
            <a:endParaRPr lang="en-GB" sz="1100">
              <a:solidFill>
                <a:srgbClr val="031795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D13F9D-02E4-E400-6973-7F6C7E015852}"/>
              </a:ext>
            </a:extLst>
          </p:cNvPr>
          <p:cNvSpPr/>
          <p:nvPr/>
        </p:nvSpPr>
        <p:spPr>
          <a:xfrm>
            <a:off x="0" y="532542"/>
            <a:ext cx="5619730" cy="608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0498EE6-FD61-0150-F5CC-35CE7C0724E3}"/>
              </a:ext>
            </a:extLst>
          </p:cNvPr>
          <p:cNvSpPr txBox="1">
            <a:spLocks/>
          </p:cNvSpPr>
          <p:nvPr/>
        </p:nvSpPr>
        <p:spPr>
          <a:xfrm>
            <a:off x="100015" y="604792"/>
            <a:ext cx="5224442" cy="46377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75" indent="-92075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" indent="-90488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87313" algn="l" defTabSz="457200" rtl="0" eaLnBrk="1" latinLnBrk="0" hangingPunct="1">
              <a:spcBef>
                <a:spcPts val="300"/>
              </a:spcBef>
              <a:buFont typeface="AA Smart Sans" panose="00000500000000000000" pitchFamily="50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r>
              <a:rPr lang="en-GB" sz="2400" b="0">
                <a:solidFill>
                  <a:srgbClr val="FFFFFF"/>
                </a:solidFill>
                <a:latin typeface="AA Smart Sans Head Light" panose="00000400000000000000" pitchFamily="2" charset="0"/>
              </a:rPr>
              <a:t>Woodsmith mine (construction)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0F65E-839D-837E-26FD-5580B544247E}"/>
              </a:ext>
            </a:extLst>
          </p:cNvPr>
          <p:cNvSpPr txBox="1"/>
          <p:nvPr/>
        </p:nvSpPr>
        <p:spPr>
          <a:xfrm>
            <a:off x="3068659" y="1229377"/>
            <a:ext cx="4961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GB" sz="1200" b="1" dirty="0">
                <a:solidFill>
                  <a:srgbClr val="031795"/>
                </a:solidFill>
                <a:latin typeface="AA Smart Sans Light Italic" panose="00000400000000000000" pitchFamily="2" charset="0"/>
              </a:rPr>
              <a:t>MTS shaft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DB2815-2E77-84E2-50E2-89C4F7D8B352}"/>
              </a:ext>
            </a:extLst>
          </p:cNvPr>
          <p:cNvCxnSpPr>
            <a:cxnSpLocks/>
          </p:cNvCxnSpPr>
          <p:nvPr/>
        </p:nvCxnSpPr>
        <p:spPr>
          <a:xfrm>
            <a:off x="3564769" y="1527697"/>
            <a:ext cx="348343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985BFD-DDCF-AFDD-2FBB-1BF1B1EE782A}"/>
              </a:ext>
            </a:extLst>
          </p:cNvPr>
          <p:cNvCxnSpPr>
            <a:cxnSpLocks/>
          </p:cNvCxnSpPr>
          <p:nvPr/>
        </p:nvCxnSpPr>
        <p:spPr>
          <a:xfrm flipH="1" flipV="1">
            <a:off x="6026728" y="2376056"/>
            <a:ext cx="550862" cy="14240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E8F1F0-D3B6-A3EB-C274-628B82098452}"/>
              </a:ext>
            </a:extLst>
          </p:cNvPr>
          <p:cNvSpPr txBox="1"/>
          <p:nvPr/>
        </p:nvSpPr>
        <p:spPr>
          <a:xfrm>
            <a:off x="6360314" y="2317607"/>
            <a:ext cx="12458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GB" sz="1200" b="1">
                <a:solidFill>
                  <a:srgbClr val="031795"/>
                </a:solidFill>
                <a:latin typeface="AA Smart Sans Light Italic" panose="00000400000000000000" pitchFamily="2" charset="0"/>
              </a:rPr>
              <a:t>Production shaft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472268-3A58-FDCB-41F9-BBE029E47A14}"/>
              </a:ext>
            </a:extLst>
          </p:cNvPr>
          <p:cNvCxnSpPr>
            <a:cxnSpLocks/>
          </p:cNvCxnSpPr>
          <p:nvPr/>
        </p:nvCxnSpPr>
        <p:spPr>
          <a:xfrm flipH="1">
            <a:off x="6497783" y="1575627"/>
            <a:ext cx="582425" cy="838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F1ABD5-AFC7-8D56-E6C0-1EAC5CB777B6}"/>
              </a:ext>
            </a:extLst>
          </p:cNvPr>
          <p:cNvSpPr txBox="1"/>
          <p:nvPr/>
        </p:nvSpPr>
        <p:spPr>
          <a:xfrm>
            <a:off x="6839543" y="1448669"/>
            <a:ext cx="10064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189"/>
            <a:r>
              <a:rPr lang="en-GB" sz="1200" b="1">
                <a:solidFill>
                  <a:srgbClr val="031795"/>
                </a:solidFill>
                <a:latin typeface="AA Smart Sans Light Italic" panose="00000400000000000000" pitchFamily="2" charset="0"/>
              </a:rPr>
              <a:t>Service shaft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79FC2F4F-9559-2D6D-7AE7-33FA82ECDA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8301B2-8F90-777D-032F-C02121532B01}"/>
              </a:ext>
            </a:extLst>
          </p:cNvPr>
          <p:cNvSpPr/>
          <p:nvPr/>
        </p:nvSpPr>
        <p:spPr>
          <a:xfrm>
            <a:off x="1" y="-7175"/>
            <a:ext cx="4094018" cy="536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3B5CFAE-1F5A-EDF8-4D6A-3C4B5EA7AAF6}"/>
              </a:ext>
            </a:extLst>
          </p:cNvPr>
          <p:cNvSpPr txBox="1">
            <a:spLocks/>
          </p:cNvSpPr>
          <p:nvPr/>
        </p:nvSpPr>
        <p:spPr>
          <a:xfrm>
            <a:off x="1" y="65076"/>
            <a:ext cx="5224442" cy="46377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75" indent="-92075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" indent="-90488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87313" algn="l" defTabSz="457200" rtl="0" eaLnBrk="1" latinLnBrk="0" hangingPunct="1">
              <a:spcBef>
                <a:spcPts val="300"/>
              </a:spcBef>
              <a:buFont typeface="AA Smart Sans" panose="00000500000000000000" pitchFamily="50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r>
              <a:rPr lang="en-GB" sz="2100" b="0" dirty="0" err="1">
                <a:solidFill>
                  <a:srgbClr val="FFFFFF"/>
                </a:solidFill>
                <a:latin typeface="AA Smart Sans Head Light" panose="00000400000000000000" pitchFamily="2" charset="0"/>
              </a:rPr>
              <a:t>Woodsmith</a:t>
            </a:r>
            <a:r>
              <a:rPr lang="en-GB" sz="2100" b="0" dirty="0">
                <a:solidFill>
                  <a:srgbClr val="FFFFFF"/>
                </a:solidFill>
                <a:latin typeface="AA Smart Sans Head Light" panose="00000400000000000000" pitchFamily="2" charset="0"/>
              </a:rPr>
              <a:t> mine (construction)</a:t>
            </a:r>
          </a:p>
        </p:txBody>
      </p:sp>
    </p:spTree>
    <p:extLst>
      <p:ext uri="{BB962C8B-B14F-4D97-AF65-F5344CB8AC3E}">
        <p14:creationId xmlns:p14="http://schemas.microsoft.com/office/powerpoint/2010/main" val="19347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F96BE-72B5-423B-B03E-D107958269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189">
              <a:defRPr/>
            </a:pPr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457189">
                <a:defRPr/>
              </a:pPr>
              <a:t>3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B91A68B-C814-42E4-8B7B-A4B25655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069373"/>
            <a:ext cx="4079738" cy="422677"/>
          </a:xfrm>
        </p:spPr>
        <p:txBody>
          <a:bodyPr/>
          <a:lstStyle/>
          <a:p>
            <a:r>
              <a:rPr lang="en-GB" dirty="0"/>
              <a:t>Shaft Boring </a:t>
            </a:r>
            <a:r>
              <a:rPr lang="en-GB" dirty="0" err="1"/>
              <a:t>Roadheader</a:t>
            </a:r>
            <a:endParaRPr lang="en-GB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858D23-BA36-44A9-A525-7227AA4982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Video 28">
            <a:hlinkClick r:id="" action="ppaction://media"/>
            <a:extLst>
              <a:ext uri="{FF2B5EF4-FFF2-40B4-BE49-F238E27FC236}">
                <a16:creationId xmlns:a16="http://schemas.microsoft.com/office/drawing/2014/main" id="{0DCE0B4A-ED56-40EA-B609-207F56DBA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99" r="25000"/>
          <a:stretch>
            <a:fillRect/>
          </a:stretch>
        </p:blipFill>
        <p:spPr>
          <a:xfrm>
            <a:off x="4294186" y="-312538"/>
            <a:ext cx="4849815" cy="5456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F843E7-BA04-8DA7-7271-80D88FA12F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197210" cy="51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E4C7E-03BC-C94F-3E80-3DB50EDC69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3038" y="4882524"/>
            <a:ext cx="121828" cy="10772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86D5E-2722-0D44-AA02-B15E62DD293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31795"/>
                </a:solidFill>
                <a:effectLst/>
                <a:uLnTx/>
                <a:uFillTx/>
                <a:latin typeface="AA Smart Sans Head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31795"/>
              </a:solidFill>
              <a:effectLst/>
              <a:uLnTx/>
              <a:uFillTx/>
              <a:latin typeface="AA Smart Sans Head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4B016-D5FC-9881-0A28-3F745E10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78" y="0"/>
            <a:ext cx="4014216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4613C-4D99-05AE-3BB7-1F15D1E3C1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784" y="0"/>
            <a:ext cx="40142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3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E4C7E-03BC-C94F-3E80-3DB50EDC69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3038" y="4882524"/>
            <a:ext cx="121828" cy="10772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86D5E-2722-0D44-AA02-B15E62DD2934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31795"/>
                </a:solidFill>
                <a:effectLst/>
                <a:uLnTx/>
                <a:uFillTx/>
                <a:latin typeface="AA Smart Sans Head Ligh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31795"/>
              </a:solidFill>
              <a:effectLst/>
              <a:uLnTx/>
              <a:uFillTx/>
              <a:latin typeface="AA Smart Sans Head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D9C34-9369-F34A-3206-DEC11E64F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080" y="0"/>
            <a:ext cx="393192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89093-E257-769E-E6DF-742ED0C402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55" y="0"/>
            <a:ext cx="4009336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0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1F254D07-C386-B57C-7F99-E209EF1867E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B24C0-A12C-7A8C-9605-C2939FA356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0E5F5E-10AE-BE52-B9D6-A757390079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F9EB-83A6-DD3A-FBB9-692C1E3A40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87F16A-D47A-86EE-EEF9-18549E638D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615F7E-85F0-3A1D-232C-6826DC9716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042EA-DFED-E707-CC24-F30D5B77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065E3-424A-5581-79B6-4C94E3DBDE5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8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n aerial view of a construction site&#10;&#10;Description automatically generated">
            <a:extLst>
              <a:ext uri="{FF2B5EF4-FFF2-40B4-BE49-F238E27FC236}">
                <a16:creationId xmlns:a16="http://schemas.microsoft.com/office/drawing/2014/main" id="{545C76BA-337E-A46F-079F-882FFEC31A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63AB02D-5519-DF4D-879D-B1A2259E9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88" y="915988"/>
            <a:ext cx="6228551" cy="1116012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34A7B2C-573D-46C1-0490-90B8B6BE27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2038604"/>
            <a:ext cx="6336023" cy="47683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88FC3-69FA-4866-1CC3-2A5536D9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038" y="4882524"/>
            <a:ext cx="121828" cy="107722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AC586D5E-2722-0D44-AA02-B15E62DD293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01F8D-B76B-340A-068E-1CD3154963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5288" y="4882524"/>
            <a:ext cx="7943893" cy="107722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374644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189"/>
            <a:fld id="{AC586D5E-2722-0D44-AA02-B15E62DD2934}" type="slidenum">
              <a:rPr lang="en-US">
                <a:solidFill>
                  <a:srgbClr val="031795"/>
                </a:solidFill>
                <a:latin typeface="Arial"/>
              </a:rPr>
              <a:pPr defTabSz="457189"/>
              <a:t>8</a:t>
            </a:fld>
            <a:endParaRPr lang="en-US" dirty="0">
              <a:solidFill>
                <a:srgbClr val="031795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859FF-7E4F-8F74-7AD6-E9F43E99CA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2"/>
            <a:ext cx="9144000" cy="51387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EC17B0-E0EA-D19F-F1C0-0A1361275A14}"/>
              </a:ext>
            </a:extLst>
          </p:cNvPr>
          <p:cNvSpPr/>
          <p:nvPr/>
        </p:nvSpPr>
        <p:spPr>
          <a:xfrm>
            <a:off x="1" y="0"/>
            <a:ext cx="4094018" cy="536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C4AE734-635E-B600-2FE6-170E6D4E85E7}"/>
              </a:ext>
            </a:extLst>
          </p:cNvPr>
          <p:cNvSpPr txBox="1">
            <a:spLocks/>
          </p:cNvSpPr>
          <p:nvPr/>
        </p:nvSpPr>
        <p:spPr>
          <a:xfrm>
            <a:off x="1" y="72250"/>
            <a:ext cx="5224442" cy="46377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075" indent="-92075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" indent="-90488" algn="l" defTabSz="4572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87313" algn="l" defTabSz="457200" rtl="0" eaLnBrk="1" latinLnBrk="0" hangingPunct="1">
              <a:spcBef>
                <a:spcPts val="300"/>
              </a:spcBef>
              <a:buFont typeface="AA Smart Sans" panose="00000500000000000000" pitchFamily="50" charset="0"/>
              <a:buChar char="-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0" dirty="0">
                <a:solidFill>
                  <a:schemeClr val="bg1"/>
                </a:solidFill>
                <a:latin typeface="AA Smart Sans Head Light" panose="00000400000000000000" pitchFamily="2" charset="0"/>
              </a:rPr>
              <a:t>Lockwood Beck</a:t>
            </a:r>
          </a:p>
        </p:txBody>
      </p:sp>
      <p:pic>
        <p:nvPicPr>
          <p:cNvPr id="7" name="Picture 6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4F51FC1F-0CD3-858C-3588-B8793CEEAA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8"/>
            <a:ext cx="9144000" cy="51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3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nglo American 2">
      <a:dk1>
        <a:srgbClr val="031795"/>
      </a:dk1>
      <a:lt1>
        <a:srgbClr val="FFFFFF"/>
      </a:lt1>
      <a:dk2>
        <a:srgbClr val="347FF6"/>
      </a:dk2>
      <a:lt2>
        <a:srgbClr val="FF0000"/>
      </a:lt2>
      <a:accent1>
        <a:srgbClr val="031795"/>
      </a:accent1>
      <a:accent2>
        <a:srgbClr val="347FF6"/>
      </a:accent2>
      <a:accent3>
        <a:srgbClr val="4F5DB5"/>
      </a:accent3>
      <a:accent4>
        <a:srgbClr val="71A5F9"/>
      </a:accent4>
      <a:accent5>
        <a:srgbClr val="9AA1D5"/>
      </a:accent5>
      <a:accent6>
        <a:srgbClr val="ADCCFB"/>
      </a:accent6>
      <a:hlink>
        <a:srgbClr val="347FF6"/>
      </a:hlink>
      <a:folHlink>
        <a:srgbClr val="031795"/>
      </a:folHlink>
    </a:clrScheme>
    <a:fontScheme name="AASmartSans_2021">
      <a:majorFont>
        <a:latin typeface="AA Smart Sans Head Light"/>
        <a:ea typeface=""/>
        <a:cs typeface=""/>
      </a:majorFont>
      <a:minorFont>
        <a:latin typeface="AA Smar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Orange">
      <a:srgbClr val="FF8B00"/>
    </a:custClr>
    <a:custClr name="Yellow">
      <a:srgbClr val="F4D701"/>
    </a:custClr>
    <a:custClr name="Green">
      <a:srgbClr val="64B245"/>
    </a:custClr>
    <a:custClr name="Turquoise">
      <a:srgbClr val="19ECDD"/>
    </a:custClr>
    <a:custClr name="Purple">
      <a:srgbClr val="6D2382"/>
    </a:custClr>
    <a:custClr name="Magenta">
      <a:srgbClr val="B90C78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Orange 70%">
      <a:srgbClr val="FFAF66"/>
    </a:custClr>
    <a:custClr name="Yellow 70%">
      <a:srgbClr val="F7E34E"/>
    </a:custClr>
    <a:custClr name="Green 70%">
      <a:srgbClr val="97CB83"/>
    </a:custClr>
    <a:custClr name="Turquoise 70%">
      <a:srgbClr val="7EEFE9"/>
    </a:custClr>
    <a:custClr name="Purple 70%">
      <a:srgbClr val="9969A7"/>
    </a:custClr>
    <a:custClr name="Magenta 70%">
      <a:srgbClr val="CD63A5"/>
    </a:custClr>
  </a:custClrLst>
  <a:extLst>
    <a:ext uri="{05A4C25C-085E-4340-85A3-A5531E510DB2}">
      <thm15:themeFamily xmlns:thm15="http://schemas.microsoft.com/office/thememl/2012/main" name="AADesignPack_AASmartSans - Updated May 2023 V01.potx" id="{24B17832-EC5D-4B2D-A77F-DBD8ECA16E9E}" vid="{B7736955-CBA6-40A2-853D-1B1B581382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73C4BCFC8350409F489378F252ED9A" ma:contentTypeVersion="17" ma:contentTypeDescription="Create a new document." ma:contentTypeScope="" ma:versionID="84f8cd76665aa99978394cdd392cef14">
  <xsd:schema xmlns:xsd="http://www.w3.org/2001/XMLSchema" xmlns:xs="http://www.w3.org/2001/XMLSchema" xmlns:p="http://schemas.microsoft.com/office/2006/metadata/properties" xmlns:ns2="3bcfee77-b12e-4dd8-a317-b5d403733879" xmlns:ns3="9e45e392-cc30-4bf5-8b93-b47a466f0e8e" targetNamespace="http://schemas.microsoft.com/office/2006/metadata/properties" ma:root="true" ma:fieldsID="5298ef25c1ba6637f5ce43cf49b05377" ns2:_="" ns3:_="">
    <xsd:import namespace="3bcfee77-b12e-4dd8-a317-b5d403733879"/>
    <xsd:import namespace="9e45e392-cc30-4bf5-8b93-b47a466f0e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fee77-b12e-4dd8-a317-b5d4037338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0430fd-394c-41f5-a85e-5ef5e40623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5e392-cc30-4bf5-8b93-b47a466f0e8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22a8395-0379-486f-9e28-90970d272556}" ma:internalName="TaxCatchAll" ma:showField="CatchAllData" ma:web="9e45e392-cc30-4bf5-8b93-b47a466f0e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0FAAF5-7DBE-49B4-8026-2F84C92DF2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1144D7-C1AE-40F8-936B-D6A0A1B40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cfee77-b12e-4dd8-a317-b5d403733879"/>
    <ds:schemaRef ds:uri="9e45e392-cc30-4bf5-8b93-b47a466f0e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</Words>
  <Application>Microsoft Macintosh PowerPoint</Application>
  <PresentationFormat>On-screen Show (16:9)</PresentationFormat>
  <Paragraphs>39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AA Smart Sans Head Light</vt:lpstr>
      <vt:lpstr>AA Smart Sans Light</vt:lpstr>
      <vt:lpstr>AA Smart Sans Bold</vt:lpstr>
      <vt:lpstr>AA Smart Sans</vt:lpstr>
      <vt:lpstr>Arial</vt:lpstr>
      <vt:lpstr>Default Theme</vt:lpstr>
      <vt:lpstr>Liaison Group Forum</vt:lpstr>
      <vt:lpstr>Construction slowdown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2021-04-22T12:57:58Z</dcterms:created>
  <dcterms:modified xsi:type="dcterms:W3CDTF">2024-09-25T13:14:02Z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f2a5e4-10d8-4dfe-8082-7352c27520cb_Enabled">
    <vt:lpwstr>true</vt:lpwstr>
  </property>
  <property fmtid="{D5CDD505-2E9C-101B-9397-08002B2CF9AE}" pid="3" name="MSIP_Label_e3f2a5e4-10d8-4dfe-8082-7352c27520cb_SetDate">
    <vt:lpwstr>2023-05-23T11:57:38Z</vt:lpwstr>
  </property>
  <property fmtid="{D5CDD505-2E9C-101B-9397-08002B2CF9AE}" pid="4" name="MSIP_Label_e3f2a5e4-10d8-4dfe-8082-7352c27520cb_Method">
    <vt:lpwstr>Standard</vt:lpwstr>
  </property>
  <property fmtid="{D5CDD505-2E9C-101B-9397-08002B2CF9AE}" pid="5" name="MSIP_Label_e3f2a5e4-10d8-4dfe-8082-7352c27520cb_Name">
    <vt:lpwstr>_Official</vt:lpwstr>
  </property>
  <property fmtid="{D5CDD505-2E9C-101B-9397-08002B2CF9AE}" pid="6" name="MSIP_Label_e3f2a5e4-10d8-4dfe-8082-7352c27520cb_SiteId">
    <vt:lpwstr>2864f69d-77c3-4fbe-bbc0-97502052391a</vt:lpwstr>
  </property>
  <property fmtid="{D5CDD505-2E9C-101B-9397-08002B2CF9AE}" pid="7" name="MSIP_Label_e3f2a5e4-10d8-4dfe-8082-7352c27520cb_ActionId">
    <vt:lpwstr>3c227b17-c8f2-4474-8408-ab932043a245</vt:lpwstr>
  </property>
  <property fmtid="{D5CDD505-2E9C-101B-9397-08002B2CF9AE}" pid="8" name="MSIP_Label_e3f2a5e4-10d8-4dfe-8082-7352c27520cb_ContentBits">
    <vt:lpwstr>1</vt:lpwstr>
  </property>
  <property fmtid="{D5CDD505-2E9C-101B-9397-08002B2CF9AE}" pid="9" name="ClassificationContentMarkingHeaderLocations">
    <vt:lpwstr>Default Theme:11</vt:lpwstr>
  </property>
  <property fmtid="{D5CDD505-2E9C-101B-9397-08002B2CF9AE}" pid="10" name="ClassificationContentMarkingHeaderText">
    <vt:lpwstr>[OFFICIAL]</vt:lpwstr>
  </property>
</Properties>
</file>